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0279975" cy="42808525"/>
  <p:notesSz cx="6797675" cy="9928225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1800" indent="25400" algn="l" rtl="0" fontAlgn="base">
      <a:spcBef>
        <a:spcPct val="50000"/>
      </a:spcBef>
      <a:spcAft>
        <a:spcPct val="0"/>
      </a:spcAft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63600" indent="50800" algn="l" rtl="0" fontAlgn="base">
      <a:spcBef>
        <a:spcPct val="50000"/>
      </a:spcBef>
      <a:spcAft>
        <a:spcPct val="0"/>
      </a:spcAft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95400" indent="76200" algn="l" rtl="0" fontAlgn="base">
      <a:spcBef>
        <a:spcPct val="50000"/>
      </a:spcBef>
      <a:spcAft>
        <a:spcPct val="0"/>
      </a:spcAft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27200" indent="101600" algn="l" rtl="0" fontAlgn="base">
      <a:spcBef>
        <a:spcPct val="50000"/>
      </a:spcBef>
      <a:spcAft>
        <a:spcPct val="0"/>
      </a:spcAft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200" kern="1200" baseline="-250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33"/>
    <a:srgbClr val="DBF5AD"/>
    <a:srgbClr val="99CC66"/>
    <a:srgbClr val="99CC33"/>
    <a:srgbClr val="33CC33"/>
    <a:srgbClr val="66FF33"/>
    <a:srgbClr val="003300"/>
    <a:srgbClr val="83AE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33" autoAdjust="0"/>
    <p:restoredTop sz="98046" autoAdjust="0"/>
  </p:normalViewPr>
  <p:slideViewPr>
    <p:cSldViewPr>
      <p:cViewPr>
        <p:scale>
          <a:sx n="30" d="100"/>
          <a:sy n="30" d="100"/>
        </p:scale>
        <p:origin x="-38" y="-58"/>
      </p:cViewPr>
      <p:guideLst>
        <p:guide orient="horz" pos="16386"/>
        <p:guide pos="183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Foam Height </a:t>
            </a:r>
            <a:endParaRPr lang="en-US" sz="2600" dirty="0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7.520481588450402E-2"/>
          <c:y val="0.1002335298545184"/>
          <c:w val="0.66920293991179503"/>
          <c:h val="0.72612904032767767"/>
        </c:manualLayout>
      </c:layout>
      <c:lineChart>
        <c:grouping val="standard"/>
        <c:varyColors val="0"/>
        <c:ser>
          <c:idx val="1"/>
          <c:order val="0"/>
          <c:tx>
            <c:strRef>
              <c:f>Sheet2!$C$13</c:f>
              <c:strCache>
                <c:ptCount val="1"/>
                <c:pt idx="0">
                  <c:v>Reference Blank 1</c:v>
                </c:pt>
              </c:strCache>
            </c:strRef>
          </c:tx>
          <c:cat>
            <c:numRef>
              <c:f>Sheet2!$A$14:$A$23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Sheet2!$C$14:$C$23</c:f>
              <c:numCache>
                <c:formatCode>General</c:formatCode>
                <c:ptCount val="10"/>
                <c:pt idx="0">
                  <c:v>0</c:v>
                </c:pt>
                <c:pt idx="1">
                  <c:v>0.13</c:v>
                </c:pt>
                <c:pt idx="2">
                  <c:v>0.52</c:v>
                </c:pt>
                <c:pt idx="3">
                  <c:v>0.65</c:v>
                </c:pt>
                <c:pt idx="4">
                  <c:v>0.71</c:v>
                </c:pt>
                <c:pt idx="5">
                  <c:v>0.9</c:v>
                </c:pt>
                <c:pt idx="6">
                  <c:v>5</c:v>
                </c:pt>
                <c:pt idx="7">
                  <c:v>6.5</c:v>
                </c:pt>
                <c:pt idx="8">
                  <c:v>5.5</c:v>
                </c:pt>
                <c:pt idx="9">
                  <c:v>0.16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Sheet2!$D$13</c:f>
              <c:strCache>
                <c:ptCount val="1"/>
                <c:pt idx="0">
                  <c:v>Reference Blank 2</c:v>
                </c:pt>
              </c:strCache>
            </c:strRef>
          </c:tx>
          <c:cat>
            <c:numRef>
              <c:f>Sheet2!$A$14:$A$23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Sheet2!$D$14:$D$23</c:f>
              <c:numCache>
                <c:formatCode>General</c:formatCode>
                <c:ptCount val="10"/>
                <c:pt idx="0">
                  <c:v>0</c:v>
                </c:pt>
                <c:pt idx="1">
                  <c:v>0.04</c:v>
                </c:pt>
                <c:pt idx="2">
                  <c:v>0.36</c:v>
                </c:pt>
                <c:pt idx="3">
                  <c:v>0.5</c:v>
                </c:pt>
                <c:pt idx="4">
                  <c:v>0.71</c:v>
                </c:pt>
                <c:pt idx="5">
                  <c:v>0.79</c:v>
                </c:pt>
                <c:pt idx="6">
                  <c:v>2.7</c:v>
                </c:pt>
                <c:pt idx="7">
                  <c:v>6</c:v>
                </c:pt>
                <c:pt idx="8">
                  <c:v>0.89</c:v>
                </c:pt>
                <c:pt idx="9">
                  <c:v>0.5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Sheet2!$E$13</c:f>
              <c:strCache>
                <c:ptCount val="1"/>
                <c:pt idx="0">
                  <c:v>Reference Blank 3</c:v>
                </c:pt>
              </c:strCache>
            </c:strRef>
          </c:tx>
          <c:cat>
            <c:numRef>
              <c:f>Sheet2!$A$14:$A$23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Sheet2!$E$14:$E$23</c:f>
              <c:numCache>
                <c:formatCode>General</c:formatCode>
                <c:ptCount val="10"/>
                <c:pt idx="0">
                  <c:v>0</c:v>
                </c:pt>
                <c:pt idx="1">
                  <c:v>0.14000000000000001</c:v>
                </c:pt>
                <c:pt idx="2">
                  <c:v>0.35</c:v>
                </c:pt>
                <c:pt idx="3">
                  <c:v>0.52</c:v>
                </c:pt>
                <c:pt idx="4">
                  <c:v>3</c:v>
                </c:pt>
                <c:pt idx="5">
                  <c:v>5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0.1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Sheet2!$F$13</c:f>
              <c:strCache>
                <c:ptCount val="1"/>
                <c:pt idx="0">
                  <c:v>Maize 3 g </c:v>
                </c:pt>
              </c:strCache>
            </c:strRef>
          </c:tx>
          <c:cat>
            <c:numRef>
              <c:f>Sheet2!$A$14:$A$23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Sheet2!$F$14:$F$23</c:f>
              <c:numCache>
                <c:formatCode>General</c:formatCode>
                <c:ptCount val="10"/>
                <c:pt idx="0">
                  <c:v>0</c:v>
                </c:pt>
                <c:pt idx="1">
                  <c:v>7.0000000000000007E-2</c:v>
                </c:pt>
                <c:pt idx="2">
                  <c:v>0.2</c:v>
                </c:pt>
                <c:pt idx="3">
                  <c:v>0.35</c:v>
                </c:pt>
                <c:pt idx="4">
                  <c:v>0.4</c:v>
                </c:pt>
                <c:pt idx="5">
                  <c:v>0.38</c:v>
                </c:pt>
                <c:pt idx="6">
                  <c:v>0.43</c:v>
                </c:pt>
                <c:pt idx="7">
                  <c:v>0.42</c:v>
                </c:pt>
                <c:pt idx="8">
                  <c:v>0.22</c:v>
                </c:pt>
                <c:pt idx="9">
                  <c:v>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Sheet2!$G$13</c:f>
              <c:strCache>
                <c:ptCount val="1"/>
                <c:pt idx="0">
                  <c:v>Maize 1.5 g </c:v>
                </c:pt>
              </c:strCache>
            </c:strRef>
          </c:tx>
          <c:cat>
            <c:numRef>
              <c:f>Sheet2!$A$14:$A$23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Sheet2!$G$14:$G$23</c:f>
              <c:numCache>
                <c:formatCode>General</c:formatCode>
                <c:ptCount val="10"/>
                <c:pt idx="0">
                  <c:v>0</c:v>
                </c:pt>
                <c:pt idx="1">
                  <c:v>0.06</c:v>
                </c:pt>
                <c:pt idx="2">
                  <c:v>0.16</c:v>
                </c:pt>
                <c:pt idx="3">
                  <c:v>0.46</c:v>
                </c:pt>
                <c:pt idx="4">
                  <c:v>0.56000000000000005</c:v>
                </c:pt>
                <c:pt idx="5">
                  <c:v>0.64</c:v>
                </c:pt>
                <c:pt idx="6">
                  <c:v>0.4</c:v>
                </c:pt>
                <c:pt idx="7">
                  <c:v>0.46</c:v>
                </c:pt>
                <c:pt idx="8">
                  <c:v>0.31</c:v>
                </c:pt>
                <c:pt idx="9">
                  <c:v>0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Sheet2!$H$13</c:f>
              <c:strCache>
                <c:ptCount val="1"/>
                <c:pt idx="0">
                  <c:v>SCB 1.5 g</c:v>
                </c:pt>
              </c:strCache>
            </c:strRef>
          </c:tx>
          <c:cat>
            <c:numRef>
              <c:f>Sheet2!$A$14:$A$23</c:f>
              <c:numCache>
                <c:formatCode>General</c:formatCode>
                <c:ptCount val="1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</c:numCache>
            </c:numRef>
          </c:cat>
          <c:val>
            <c:numRef>
              <c:f>Sheet2!$H$14:$H$23</c:f>
              <c:numCache>
                <c:formatCode>General</c:formatCode>
                <c:ptCount val="10"/>
                <c:pt idx="0">
                  <c:v>0</c:v>
                </c:pt>
                <c:pt idx="1">
                  <c:v>7.0000000000000007E-2</c:v>
                </c:pt>
                <c:pt idx="2">
                  <c:v>0.15</c:v>
                </c:pt>
                <c:pt idx="3">
                  <c:v>0.43</c:v>
                </c:pt>
                <c:pt idx="4">
                  <c:v>0.63</c:v>
                </c:pt>
                <c:pt idx="5">
                  <c:v>0.66</c:v>
                </c:pt>
                <c:pt idx="6">
                  <c:v>0.61</c:v>
                </c:pt>
                <c:pt idx="7">
                  <c:v>0.53</c:v>
                </c:pt>
                <c:pt idx="8">
                  <c:v>0.4</c:v>
                </c:pt>
                <c:pt idx="9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7763584"/>
        <c:axId val="41260544"/>
      </c:lineChart>
      <c:catAx>
        <c:axId val="677635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000"/>
                </a:pPr>
                <a:r>
                  <a:rPr lang="en-US" sz="2000"/>
                  <a:t>Time (mins)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1260544"/>
        <c:crosses val="autoZero"/>
        <c:auto val="1"/>
        <c:lblAlgn val="ctr"/>
        <c:lblOffset val="100"/>
        <c:noMultiLvlLbl val="0"/>
      </c:catAx>
      <c:valAx>
        <c:axId val="4126054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2000"/>
                </a:pPr>
                <a:r>
                  <a:rPr lang="en-US" sz="2000"/>
                  <a:t>Foam Height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677635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>
              <a:latin typeface="Arial" panose="020B0604020202020204" pitchFamily="34" charset="0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4" cy="4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5" tIns="46503" rIns="93005" bIns="4650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4" cy="4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5" tIns="46503" rIns="93005" bIns="4650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721"/>
            <a:ext cx="2946274" cy="4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5" tIns="46503" rIns="93005" bIns="4650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31721"/>
            <a:ext cx="2946274" cy="49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05" tIns="46503" rIns="93005" bIns="4650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aseline="0"/>
            </a:lvl1pPr>
          </a:lstStyle>
          <a:p>
            <a:pPr>
              <a:defRPr/>
            </a:pPr>
            <a:fld id="{6213ED41-FA8F-4C73-B10C-3A748A96F54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29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970" cy="5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t" anchorCtr="0" compatLnSpc="1">
            <a:prstTxWarp prst="textNoShape">
              <a:avLst/>
            </a:prstTxWarp>
          </a:bodyPr>
          <a:lstStyle>
            <a:lvl1pPr defTabSz="933387">
              <a:defRPr sz="120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8677" y="0"/>
            <a:ext cx="2895969" cy="53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t" anchorCtr="0" compatLnSpc="1">
            <a:prstTxWarp prst="textNoShape">
              <a:avLst/>
            </a:prstTxWarp>
          </a:bodyPr>
          <a:lstStyle>
            <a:lvl1pPr algn="r" defTabSz="933387">
              <a:defRPr sz="120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073275" y="760413"/>
            <a:ext cx="2640013" cy="3735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5260" y="4724607"/>
            <a:ext cx="4955937" cy="4421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52563"/>
            <a:ext cx="2971970" cy="4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b" anchorCtr="0" compatLnSpc="1">
            <a:prstTxWarp prst="textNoShape">
              <a:avLst/>
            </a:prstTxWarp>
          </a:bodyPr>
          <a:lstStyle>
            <a:lvl1pPr defTabSz="933387">
              <a:defRPr sz="1200" baseline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8677" y="9452563"/>
            <a:ext cx="2895969" cy="456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69" tIns="46685" rIns="93369" bIns="46685" numCol="1" anchor="b" anchorCtr="0" compatLnSpc="1">
            <a:prstTxWarp prst="textNoShape">
              <a:avLst/>
            </a:prstTxWarp>
          </a:bodyPr>
          <a:lstStyle>
            <a:lvl1pPr algn="r" defTabSz="933387">
              <a:defRPr sz="1200" baseline="0"/>
            </a:lvl1pPr>
          </a:lstStyle>
          <a:p>
            <a:pPr>
              <a:defRPr/>
            </a:pPr>
            <a:fld id="{42155BBA-7742-42FD-85D4-EE730170C7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189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318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8636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2954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72720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160041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3169"/>
            <a:fld id="{FB31A911-3D76-4903-99F0-CD40E4C252BA}" type="slidenum">
              <a:rPr lang="en-GB" smtClean="0"/>
              <a:pPr defTabSz="933169"/>
              <a:t>1</a:t>
            </a:fld>
            <a:endParaRPr lang="en-GB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1298" y="13298906"/>
            <a:ext cx="25737379" cy="91749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2597" y="24257564"/>
            <a:ext cx="21194782" cy="10940657"/>
          </a:xfrm>
        </p:spPr>
        <p:txBody>
          <a:bodyPr/>
          <a:lstStyle>
            <a:lvl1pPr marL="0" indent="0" algn="ctr">
              <a:buNone/>
              <a:defRPr/>
            </a:lvl1pPr>
            <a:lvl2pPr marL="432008" indent="0" algn="ctr">
              <a:buNone/>
              <a:defRPr/>
            </a:lvl2pPr>
            <a:lvl3pPr marL="864017" indent="0" algn="ctr">
              <a:buNone/>
              <a:defRPr/>
            </a:lvl3pPr>
            <a:lvl4pPr marL="1296025" indent="0" algn="ctr">
              <a:buNone/>
              <a:defRPr/>
            </a:lvl4pPr>
            <a:lvl5pPr marL="1728033" indent="0" algn="ctr">
              <a:buNone/>
              <a:defRPr/>
            </a:lvl5pPr>
            <a:lvl6pPr marL="2160041" indent="0" algn="ctr">
              <a:buNone/>
              <a:defRPr/>
            </a:lvl6pPr>
            <a:lvl7pPr marL="2592050" indent="0" algn="ctr">
              <a:buNone/>
              <a:defRPr/>
            </a:lvl7pPr>
            <a:lvl8pPr marL="3024058" indent="0" algn="ctr">
              <a:buNone/>
              <a:defRPr/>
            </a:lvl8pPr>
            <a:lvl9pPr marL="345606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257C5-A993-47C0-AE29-5609D67A970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1F6296-9066-4672-9A8D-7D1FD9C5C4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574333" y="3807402"/>
            <a:ext cx="6434344" cy="342471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71298" y="3807402"/>
            <a:ext cx="19159016" cy="342471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C52E3-6EEC-44B3-96F2-6622E7F3B2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79F4B8-C315-4E19-ACED-85F98FD4BB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314" y="27508408"/>
            <a:ext cx="25738879" cy="8502899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91314" y="18144419"/>
            <a:ext cx="25738879" cy="9363990"/>
          </a:xfrm>
        </p:spPr>
        <p:txBody>
          <a:bodyPr anchor="b"/>
          <a:lstStyle>
            <a:lvl1pPr marL="0" indent="0">
              <a:buNone/>
              <a:defRPr sz="1900"/>
            </a:lvl1pPr>
            <a:lvl2pPr marL="432008" indent="0">
              <a:buNone/>
              <a:defRPr sz="1700"/>
            </a:lvl2pPr>
            <a:lvl3pPr marL="864017" indent="0">
              <a:buNone/>
              <a:defRPr sz="1500"/>
            </a:lvl3pPr>
            <a:lvl4pPr marL="1296025" indent="0">
              <a:buNone/>
              <a:defRPr sz="1300"/>
            </a:lvl4pPr>
            <a:lvl5pPr marL="1728033" indent="0">
              <a:buNone/>
              <a:defRPr sz="1300"/>
            </a:lvl5pPr>
            <a:lvl6pPr marL="2160041" indent="0">
              <a:buNone/>
              <a:defRPr sz="1300"/>
            </a:lvl6pPr>
            <a:lvl7pPr marL="2592050" indent="0">
              <a:buNone/>
              <a:defRPr sz="1300"/>
            </a:lvl7pPr>
            <a:lvl8pPr marL="3024058" indent="0">
              <a:buNone/>
              <a:defRPr sz="1300"/>
            </a:lvl8pPr>
            <a:lvl9pPr marL="3456066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91606-217E-4840-B245-13DE17DA7F8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71299" y="12368808"/>
            <a:ext cx="12796680" cy="2568571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11997" y="12368808"/>
            <a:ext cx="12796680" cy="25685715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BF64A-D12B-405F-8A36-F5C6B7D397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699" y="1714682"/>
            <a:ext cx="27252578" cy="713475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3700" y="9583013"/>
            <a:ext cx="13378756" cy="39934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3700" y="13576435"/>
            <a:ext cx="13378756" cy="2466410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81520" y="9583013"/>
            <a:ext cx="13384757" cy="399342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2008" indent="0">
              <a:buNone/>
              <a:defRPr sz="1900" b="1"/>
            </a:lvl2pPr>
            <a:lvl3pPr marL="864017" indent="0">
              <a:buNone/>
              <a:defRPr sz="1700" b="1"/>
            </a:lvl3pPr>
            <a:lvl4pPr marL="1296025" indent="0">
              <a:buNone/>
              <a:defRPr sz="1500" b="1"/>
            </a:lvl4pPr>
            <a:lvl5pPr marL="1728033" indent="0">
              <a:buNone/>
              <a:defRPr sz="1500" b="1"/>
            </a:lvl5pPr>
            <a:lvl6pPr marL="2160041" indent="0">
              <a:buNone/>
              <a:defRPr sz="1500" b="1"/>
            </a:lvl6pPr>
            <a:lvl7pPr marL="2592050" indent="0">
              <a:buNone/>
              <a:defRPr sz="1500" b="1"/>
            </a:lvl7pPr>
            <a:lvl8pPr marL="3024058" indent="0">
              <a:buNone/>
              <a:defRPr sz="1500" b="1"/>
            </a:lvl8pPr>
            <a:lvl9pPr marL="3456066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81520" y="13576435"/>
            <a:ext cx="13384757" cy="2466410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8B0C-393F-4882-9E06-3A41F128053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E35769-B974-415C-BCFE-2E886BFE7A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5906-B0EC-4A70-BD8F-0E000C585EC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700" y="1704181"/>
            <a:ext cx="9962807" cy="7253267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38055" y="1704181"/>
            <a:ext cx="16928222" cy="36536362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13700" y="8957447"/>
            <a:ext cx="9962807" cy="29283095"/>
          </a:xfrm>
        </p:spPr>
        <p:txBody>
          <a:bodyPr/>
          <a:lstStyle>
            <a:lvl1pPr marL="0" indent="0">
              <a:buNone/>
              <a:defRPr sz="13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11FD16-ACA3-46EB-860A-49C6477A6C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34779" y="29965668"/>
            <a:ext cx="18168886" cy="3537374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34779" y="3825405"/>
            <a:ext cx="18168886" cy="25684215"/>
          </a:xfrm>
        </p:spPr>
        <p:txBody>
          <a:bodyPr/>
          <a:lstStyle>
            <a:lvl1pPr marL="0" indent="0">
              <a:buNone/>
              <a:defRPr sz="3000"/>
            </a:lvl1pPr>
            <a:lvl2pPr marL="432008" indent="0">
              <a:buNone/>
              <a:defRPr sz="2600"/>
            </a:lvl2pPr>
            <a:lvl3pPr marL="864017" indent="0">
              <a:buNone/>
              <a:defRPr sz="2300"/>
            </a:lvl3pPr>
            <a:lvl4pPr marL="1296025" indent="0">
              <a:buNone/>
              <a:defRPr sz="1900"/>
            </a:lvl4pPr>
            <a:lvl5pPr marL="1728033" indent="0">
              <a:buNone/>
              <a:defRPr sz="1900"/>
            </a:lvl5pPr>
            <a:lvl6pPr marL="2160041" indent="0">
              <a:buNone/>
              <a:defRPr sz="1900"/>
            </a:lvl6pPr>
            <a:lvl7pPr marL="2592050" indent="0">
              <a:buNone/>
              <a:defRPr sz="1900"/>
            </a:lvl7pPr>
            <a:lvl8pPr marL="3024058" indent="0">
              <a:buNone/>
              <a:defRPr sz="1900"/>
            </a:lvl8pPr>
            <a:lvl9pPr marL="3456066" indent="0">
              <a:buNone/>
              <a:defRPr sz="19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34779" y="33503042"/>
            <a:ext cx="18168886" cy="5024031"/>
          </a:xfrm>
        </p:spPr>
        <p:txBody>
          <a:bodyPr/>
          <a:lstStyle>
            <a:lvl1pPr marL="0" indent="0">
              <a:buNone/>
              <a:defRPr sz="1300"/>
            </a:lvl1pPr>
            <a:lvl2pPr marL="432008" indent="0">
              <a:buNone/>
              <a:defRPr sz="1100"/>
            </a:lvl2pPr>
            <a:lvl3pPr marL="864017" indent="0">
              <a:buNone/>
              <a:defRPr sz="900"/>
            </a:lvl3pPr>
            <a:lvl4pPr marL="1296025" indent="0">
              <a:buNone/>
              <a:defRPr sz="900"/>
            </a:lvl4pPr>
            <a:lvl5pPr marL="1728033" indent="0">
              <a:buNone/>
              <a:defRPr sz="900"/>
            </a:lvl5pPr>
            <a:lvl6pPr marL="2160041" indent="0">
              <a:buNone/>
              <a:defRPr sz="900"/>
            </a:lvl6pPr>
            <a:lvl7pPr marL="2592050" indent="0">
              <a:buNone/>
              <a:defRPr sz="900"/>
            </a:lvl7pPr>
            <a:lvl8pPr marL="3024058" indent="0">
              <a:buNone/>
              <a:defRPr sz="900"/>
            </a:lvl8pPr>
            <a:lvl9pPr marL="345606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73AB5-F8BA-4B86-8A02-31D070FF42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71713" y="3806825"/>
            <a:ext cx="25736550" cy="713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433" tIns="208719" rIns="417433" bIns="208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71713" y="12368213"/>
            <a:ext cx="25736550" cy="256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17433" tIns="208719" rIns="417433" bIns="208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71713" y="39001700"/>
            <a:ext cx="6307137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33" tIns="208719" rIns="417433" bIns="208719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65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345738" y="39001700"/>
            <a:ext cx="95885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33" tIns="208719" rIns="417433" bIns="208719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6500" baseline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701125" y="39001700"/>
            <a:ext cx="6307138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7433" tIns="208719" rIns="417433" bIns="208719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6500" baseline="0"/>
            </a:lvl1pPr>
          </a:lstStyle>
          <a:p>
            <a:pPr>
              <a:defRPr/>
            </a:pPr>
            <a:fld id="{A98D948E-0466-4E50-8255-47C03D70763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7195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17195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2pPr>
      <a:lvl3pPr algn="ctr" defTabSz="417195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3pPr>
      <a:lvl4pPr algn="ctr" defTabSz="417195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4pPr>
      <a:lvl5pPr algn="ctr" defTabSz="4171950" rtl="0" eaLnBrk="0" fontAlgn="base" hangingPunct="0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5pPr>
      <a:lvl6pPr marL="432008" algn="ctr" defTabSz="4173080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6pPr>
      <a:lvl7pPr marL="864017" algn="ctr" defTabSz="4173080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7pPr>
      <a:lvl8pPr marL="1296025" algn="ctr" defTabSz="4173080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8pPr>
      <a:lvl9pPr marL="1728033" algn="ctr" defTabSz="4173080" rtl="0" fontAlgn="base">
        <a:spcBef>
          <a:spcPct val="0"/>
        </a:spcBef>
        <a:spcAft>
          <a:spcPct val="0"/>
        </a:spcAft>
        <a:defRPr sz="20000">
          <a:solidFill>
            <a:schemeClr val="tx2"/>
          </a:solidFill>
          <a:latin typeface="Times New Roman" pitchFamily="18" charset="0"/>
        </a:defRPr>
      </a:lvl9pPr>
    </p:titleStyle>
    <p:bodyStyle>
      <a:lvl1pPr marL="1563688" indent="-1563688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4800">
          <a:solidFill>
            <a:schemeClr val="tx1"/>
          </a:solidFill>
          <a:latin typeface="+mn-lt"/>
          <a:ea typeface="+mn-ea"/>
          <a:cs typeface="+mn-cs"/>
        </a:defRPr>
      </a:lvl1pPr>
      <a:lvl2pPr marL="3390900" indent="-1301750" algn="l" defTabSz="4171950" rtl="0" eaLnBrk="0" fontAlgn="base" hangingPunct="0">
        <a:spcBef>
          <a:spcPct val="20000"/>
        </a:spcBef>
        <a:spcAft>
          <a:spcPct val="0"/>
        </a:spcAft>
        <a:buChar char="–"/>
        <a:defRPr sz="12700">
          <a:solidFill>
            <a:schemeClr val="tx1"/>
          </a:solidFill>
          <a:latin typeface="+mn-lt"/>
        </a:defRPr>
      </a:lvl2pPr>
      <a:lvl3pPr marL="5218113" indent="-1044575" algn="l" defTabSz="4171950" rtl="0" eaLnBrk="0" fontAlgn="base" hangingPunct="0">
        <a:spcBef>
          <a:spcPct val="20000"/>
        </a:spcBef>
        <a:spcAft>
          <a:spcPct val="0"/>
        </a:spcAft>
        <a:buChar char="•"/>
        <a:defRPr sz="10900">
          <a:solidFill>
            <a:schemeClr val="tx1"/>
          </a:solidFill>
          <a:latin typeface="+mn-lt"/>
        </a:defRPr>
      </a:lvl3pPr>
      <a:lvl4pPr marL="7307263" indent="-1044575" algn="l" defTabSz="4171950" rtl="0" eaLnBrk="0" fontAlgn="base" hangingPunct="0">
        <a:spcBef>
          <a:spcPct val="20000"/>
        </a:spcBef>
        <a:spcAft>
          <a:spcPct val="0"/>
        </a:spcAft>
        <a:buChar char="–"/>
        <a:defRPr sz="9200">
          <a:solidFill>
            <a:schemeClr val="tx1"/>
          </a:solidFill>
          <a:latin typeface="+mn-lt"/>
        </a:defRPr>
      </a:lvl4pPr>
      <a:lvl5pPr marL="9391650" indent="-1044575" algn="l" defTabSz="4171950" rtl="0" eaLnBrk="0" fontAlgn="base" hangingPunct="0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5pPr>
      <a:lvl6pPr marL="9823689" indent="-1045521" algn="l" defTabSz="417308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6pPr>
      <a:lvl7pPr marL="10255697" indent="-1045521" algn="l" defTabSz="417308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7pPr>
      <a:lvl8pPr marL="10687705" indent="-1045521" algn="l" defTabSz="417308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8pPr>
      <a:lvl9pPr marL="11119714" indent="-1045521" algn="l" defTabSz="4173080" rtl="0" fontAlgn="base">
        <a:spcBef>
          <a:spcPct val="20000"/>
        </a:spcBef>
        <a:spcAft>
          <a:spcPct val="0"/>
        </a:spcAft>
        <a:buChar char="»"/>
        <a:defRPr sz="9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.emf"/><Relationship Id="rId18" Type="http://schemas.openxmlformats.org/officeDocument/2006/relationships/image" Target="../media/image2.emf"/><Relationship Id="rId26" Type="http://schemas.openxmlformats.org/officeDocument/2006/relationships/image" Target="../media/image20.png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6.png"/><Relationship Id="rId7" Type="http://schemas.openxmlformats.org/officeDocument/2006/relationships/image" Target="../media/image6.jpeg"/><Relationship Id="rId12" Type="http://schemas.openxmlformats.org/officeDocument/2006/relationships/oleObject" Target="../embeddings/oleObject1.bin"/><Relationship Id="rId17" Type="http://schemas.openxmlformats.org/officeDocument/2006/relationships/oleObject" Target="../embeddings/oleObject2.bin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.emf"/><Relationship Id="rId20" Type="http://schemas.openxmlformats.org/officeDocument/2006/relationships/image" Target="../media/image15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11" Type="http://schemas.openxmlformats.org/officeDocument/2006/relationships/image" Target="../media/image10.emf"/><Relationship Id="rId24" Type="http://schemas.openxmlformats.org/officeDocument/2006/relationships/image" Target="../media/image18.png"/><Relationship Id="rId5" Type="http://schemas.openxmlformats.org/officeDocument/2006/relationships/image" Target="../media/image4.jpeg"/><Relationship Id="rId15" Type="http://schemas.openxmlformats.org/officeDocument/2006/relationships/image" Target="../media/image12.emf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10" Type="http://schemas.openxmlformats.org/officeDocument/2006/relationships/image" Target="../media/image9.jpeg"/><Relationship Id="rId19" Type="http://schemas.openxmlformats.org/officeDocument/2006/relationships/image" Target="../media/image1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1.emf"/><Relationship Id="rId22" Type="http://schemas.openxmlformats.org/officeDocument/2006/relationships/chart" Target="../charts/chart1.xml"/><Relationship Id="rId27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Picture 9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7851" y="11345846"/>
            <a:ext cx="7898355" cy="613201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460" y="5822218"/>
            <a:ext cx="5789407" cy="4454040"/>
          </a:xfrm>
          <a:prstGeom prst="rect">
            <a:avLst/>
          </a:prstGeom>
        </p:spPr>
      </p:pic>
      <p:sp>
        <p:nvSpPr>
          <p:cNvPr id="50" name="Rectangle 1500"/>
          <p:cNvSpPr>
            <a:spLocks noChangeArrowheads="1"/>
          </p:cNvSpPr>
          <p:nvPr/>
        </p:nvSpPr>
        <p:spPr bwMode="auto">
          <a:xfrm>
            <a:off x="985792" y="26348718"/>
            <a:ext cx="28197606" cy="911225"/>
          </a:xfrm>
          <a:prstGeom prst="rect">
            <a:avLst/>
          </a:prstGeom>
          <a:solidFill>
            <a:srgbClr val="DBF5AD"/>
          </a:solidFill>
          <a:ln w="88900" algn="ctr">
            <a:solidFill>
              <a:schemeClr val="accent1">
                <a:lumMod val="75000"/>
              </a:schemeClr>
            </a:solidFill>
            <a:miter lim="800000"/>
            <a:headEnd/>
            <a:tailEnd type="none" w="lg" len="med"/>
          </a:ln>
        </p:spPr>
        <p:txBody>
          <a:bodyPr lIns="86402" tIns="43201" rIns="86402" bIns="43201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 Box 798"/>
          <p:cNvSpPr txBox="1">
            <a:spLocks noChangeArrowheads="1"/>
          </p:cNvSpPr>
          <p:nvPr/>
        </p:nvSpPr>
        <p:spPr bwMode="auto">
          <a:xfrm>
            <a:off x="1174297" y="26367768"/>
            <a:ext cx="28141626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69" tIns="43184" rIns="86369" bIns="43184">
            <a:spAutoFit/>
          </a:bodyPr>
          <a:lstStyle/>
          <a:p>
            <a:pPr algn="ctr" defTabSz="865188"/>
            <a:r>
              <a:rPr lang="en-US" sz="51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Defoaming</a:t>
            </a:r>
            <a:r>
              <a:rPr lang="en-US" sz="5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Properties of waxes</a:t>
            </a:r>
            <a:endParaRPr lang="en-US" sz="51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Rectangle 1500"/>
          <p:cNvSpPr>
            <a:spLocks noChangeArrowheads="1"/>
          </p:cNvSpPr>
          <p:nvPr/>
        </p:nvSpPr>
        <p:spPr bwMode="auto">
          <a:xfrm>
            <a:off x="822561" y="38633922"/>
            <a:ext cx="13430250" cy="911225"/>
          </a:xfrm>
          <a:prstGeom prst="rect">
            <a:avLst/>
          </a:prstGeom>
          <a:solidFill>
            <a:srgbClr val="DBF5AD"/>
          </a:solidFill>
          <a:ln w="88900" algn="ctr">
            <a:solidFill>
              <a:schemeClr val="accent1">
                <a:lumMod val="75000"/>
              </a:schemeClr>
            </a:solidFill>
            <a:miter lim="800000"/>
            <a:headEnd/>
            <a:tailEnd type="none" w="lg" len="med"/>
          </a:ln>
        </p:spPr>
        <p:txBody>
          <a:bodyPr lIns="86402" tIns="43201" rIns="86402" bIns="43201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 Box 798"/>
          <p:cNvSpPr txBox="1">
            <a:spLocks noChangeArrowheads="1"/>
          </p:cNvSpPr>
          <p:nvPr/>
        </p:nvSpPr>
        <p:spPr bwMode="auto">
          <a:xfrm>
            <a:off x="822560" y="38629495"/>
            <a:ext cx="13414139" cy="87204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square" lIns="86369" tIns="43184" rIns="86369" bIns="43184">
            <a:spAutoFit/>
          </a:bodyPr>
          <a:lstStyle/>
          <a:p>
            <a:pPr algn="ctr" defTabSz="865188"/>
            <a:r>
              <a:rPr lang="en-US" sz="5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en-US" sz="51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7" name="Rectangle 1500"/>
          <p:cNvSpPr>
            <a:spLocks noChangeArrowheads="1"/>
          </p:cNvSpPr>
          <p:nvPr/>
        </p:nvSpPr>
        <p:spPr bwMode="auto">
          <a:xfrm>
            <a:off x="1174297" y="10604487"/>
            <a:ext cx="28009100" cy="840005"/>
          </a:xfrm>
          <a:prstGeom prst="rect">
            <a:avLst/>
          </a:prstGeom>
          <a:solidFill>
            <a:srgbClr val="DBF5AD"/>
          </a:solidFill>
          <a:ln w="88900" algn="ctr">
            <a:solidFill>
              <a:schemeClr val="accent1">
                <a:lumMod val="75000"/>
              </a:schemeClr>
            </a:solidFill>
            <a:miter lim="800000"/>
            <a:headEnd/>
            <a:tailEnd type="none" w="lg" len="med"/>
          </a:ln>
        </p:spPr>
        <p:txBody>
          <a:bodyPr lIns="86402" tIns="43201" rIns="86402" bIns="43201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8" name="Text Box 798"/>
          <p:cNvSpPr txBox="1">
            <a:spLocks noChangeArrowheads="1"/>
          </p:cNvSpPr>
          <p:nvPr/>
        </p:nvSpPr>
        <p:spPr bwMode="auto">
          <a:xfrm>
            <a:off x="1248150" y="10572450"/>
            <a:ext cx="27909064" cy="87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6369" tIns="43184" rIns="86369" bIns="43184">
            <a:spAutoFit/>
          </a:bodyPr>
          <a:lstStyle/>
          <a:p>
            <a:pPr algn="ctr" defTabSz="865188"/>
            <a:r>
              <a:rPr lang="en-US" sz="51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Supercritical Fluid Extraction/Fractionation of Waxes</a:t>
            </a:r>
            <a:endParaRPr lang="en-US" sz="5100" dirty="0">
              <a:solidFill>
                <a:srgbClr val="00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378618" y="4183856"/>
            <a:ext cx="29522738" cy="38220650"/>
          </a:xfrm>
          <a:prstGeom prst="rect">
            <a:avLst/>
          </a:prstGeom>
          <a:noFill/>
          <a:ln w="1270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  <p:txBody>
          <a:bodyPr wrap="none" lIns="86402" tIns="43201" rIns="86402" bIns="43201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211" descr="logoCMYK- high r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6" y="336550"/>
            <a:ext cx="5797550" cy="249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AutoShape 11"/>
          <p:cNvSpPr>
            <a:spLocks noChangeArrowheads="1"/>
          </p:cNvSpPr>
          <p:nvPr/>
        </p:nvSpPr>
        <p:spPr bwMode="auto">
          <a:xfrm>
            <a:off x="2755900" y="2811462"/>
            <a:ext cx="24768175" cy="27447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27000">
            <a:solidFill>
              <a:srgbClr val="339966"/>
            </a:solidFill>
            <a:round/>
            <a:headEnd/>
            <a:tailEnd/>
          </a:ln>
        </p:spPr>
        <p:txBody>
          <a:bodyPr wrap="none" lIns="86402" tIns="43201" rIns="86402" bIns="43201" anchor="ctr"/>
          <a:lstStyle/>
          <a:p>
            <a:endParaRPr 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5" name="Text Box 698"/>
          <p:cNvSpPr txBox="1">
            <a:spLocks noChangeArrowheads="1"/>
          </p:cNvSpPr>
          <p:nvPr/>
        </p:nvSpPr>
        <p:spPr bwMode="auto">
          <a:xfrm>
            <a:off x="3501219" y="3114230"/>
            <a:ext cx="23402925" cy="14874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86402" tIns="43201" rIns="86402" bIns="43201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lvl="0" algn="ctr">
              <a:spcBef>
                <a:spcPct val="0"/>
              </a:spcBef>
            </a:pPr>
            <a:r>
              <a:rPr lang="en-GB" sz="910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C</a:t>
            </a:r>
            <a:r>
              <a:rPr lang="en-GB" sz="910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4</a:t>
            </a:r>
            <a:r>
              <a:rPr lang="en-GB" sz="910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Waxes </a:t>
            </a:r>
            <a:r>
              <a:rPr lang="en-GB" sz="9100" baseline="0" dirty="0" smtClean="0">
                <a:solidFill>
                  <a:srgbClr val="000000"/>
                </a:solidFill>
                <a:latin typeface="Arial Black" pitchFamily="34" charset="0"/>
              </a:rPr>
              <a:t>as</a:t>
            </a:r>
            <a:r>
              <a:rPr lang="en-GB" sz="9100" baseline="0" dirty="0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en-GB" sz="9100" baseline="0" dirty="0" err="1" smtClean="0">
                <a:ln>
                  <a:solidFill>
                    <a:schemeClr val="tx1"/>
                  </a:solidFill>
                </a:ln>
                <a:solidFill>
                  <a:srgbClr val="000000"/>
                </a:solidFill>
                <a:latin typeface="Arial Black" pitchFamily="34" charset="0"/>
              </a:rPr>
              <a:t>defoamers</a:t>
            </a:r>
            <a:endParaRPr lang="en-GB" sz="9100" b="1" i="1" baseline="0" dirty="0">
              <a:ln>
                <a:solidFill>
                  <a:schemeClr val="tx1"/>
                </a:solidFill>
              </a:ln>
              <a:solidFill>
                <a:srgbClr val="000000"/>
              </a:solidFill>
              <a:latin typeface="Arial" charset="0"/>
            </a:endParaRPr>
          </a:p>
        </p:txBody>
      </p:sp>
      <p:cxnSp>
        <p:nvCxnSpPr>
          <p:cNvPr id="2056" name="AutoShape 819"/>
          <p:cNvCxnSpPr>
            <a:cxnSpLocks noChangeShapeType="1"/>
            <a:stCxn id="2051" idx="0"/>
            <a:endCxn id="2051" idx="0"/>
          </p:cNvCxnSpPr>
          <p:nvPr/>
        </p:nvCxnSpPr>
        <p:spPr bwMode="auto">
          <a:xfrm>
            <a:off x="15139987" y="4183856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lg" len="med"/>
          </a:ln>
        </p:spPr>
      </p:cxnSp>
      <p:pic>
        <p:nvPicPr>
          <p:cNvPr id="56" name="Picture 2" descr="http://www.green-key.org/material/footer-2/ecover-logo-new.im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3795" y="480378"/>
            <a:ext cx="4661500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1" y="5975899"/>
            <a:ext cx="5496952" cy="4313416"/>
          </a:xfrm>
          <a:prstGeom prst="rect">
            <a:avLst/>
          </a:prstGeom>
        </p:spPr>
      </p:pic>
      <p:pic>
        <p:nvPicPr>
          <p:cNvPr id="96" name="Picture 9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5774" y="11513031"/>
            <a:ext cx="7163068" cy="5797643"/>
          </a:xfrm>
          <a:prstGeom prst="rect">
            <a:avLst/>
          </a:prstGeom>
        </p:spPr>
      </p:pic>
      <p:sp>
        <p:nvSpPr>
          <p:cNvPr id="18" name="Rectangle 161"/>
          <p:cNvSpPr>
            <a:spLocks noChangeArrowheads="1"/>
          </p:cNvSpPr>
          <p:nvPr/>
        </p:nvSpPr>
        <p:spPr bwMode="auto">
          <a:xfrm>
            <a:off x="0" y="69582"/>
            <a:ext cx="184731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62"/>
          <p:cNvSpPr>
            <a:spLocks noChangeArrowheads="1"/>
          </p:cNvSpPr>
          <p:nvPr/>
        </p:nvSpPr>
        <p:spPr bwMode="auto">
          <a:xfrm>
            <a:off x="0" y="298182"/>
            <a:ext cx="184731" cy="318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168"/>
          <p:cNvSpPr>
            <a:spLocks noChangeArrowheads="1"/>
          </p:cNvSpPr>
          <p:nvPr/>
        </p:nvSpPr>
        <p:spPr bwMode="auto">
          <a:xfrm>
            <a:off x="0" y="521600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714525" y="15134483"/>
            <a:ext cx="682820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buClr>
                <a:srgbClr val="669933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Selective</a:t>
            </a:r>
            <a:endParaRPr lang="en-GB" sz="3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669933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Low surface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tension</a:t>
            </a:r>
          </a:p>
          <a:p>
            <a:pPr marL="457200" indent="-457200" algn="just">
              <a:spcBef>
                <a:spcPts val="600"/>
              </a:spcBef>
              <a:buClr>
                <a:srgbClr val="669933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High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mass transfer rates</a:t>
            </a:r>
          </a:p>
          <a:p>
            <a:pPr marL="457200" indent="-457200" algn="just">
              <a:spcBef>
                <a:spcPts val="600"/>
              </a:spcBef>
              <a:buClr>
                <a:srgbClr val="669933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Simple product recovery</a:t>
            </a:r>
            <a:endParaRPr lang="en-GB" sz="3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spcBef>
                <a:spcPts val="600"/>
              </a:spcBef>
              <a:buClr>
                <a:srgbClr val="669933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solvent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residues</a:t>
            </a:r>
          </a:p>
          <a:p>
            <a:pPr marL="457200" indent="-457200" algn="just">
              <a:spcBef>
                <a:spcPts val="600"/>
              </a:spcBef>
              <a:buClr>
                <a:srgbClr val="669933"/>
              </a:buClr>
              <a:buSzPct val="110000"/>
              <a:buFont typeface="Arial" pitchFamily="34" charset="0"/>
              <a:buChar char="•"/>
              <a:defRPr/>
            </a:pP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Cheap and non-toxic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GB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89819" y="11971383"/>
            <a:ext cx="1342224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The conventional techniques for extracting waxes involve the use of volatile organic solvents such as dichloromethane,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chloroform and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hexane which, apart from having environmental and toxicological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effects,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are also unselective and extract a number of unwanted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compounds.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Supercritical CO</a:t>
            </a: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has several distinct advantages over conventional organic solvents in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extractions.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Picture 100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53" y="19553796"/>
            <a:ext cx="5681261" cy="3989914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21622922" y="19516028"/>
            <a:ext cx="7992350" cy="6491869"/>
            <a:chOff x="19920984" y="20549104"/>
            <a:chExt cx="7912262" cy="5679569"/>
          </a:xfrm>
        </p:grpSpPr>
        <p:grpSp>
          <p:nvGrpSpPr>
            <p:cNvPr id="140" name="Group 139"/>
            <p:cNvGrpSpPr/>
            <p:nvPr/>
          </p:nvGrpSpPr>
          <p:grpSpPr>
            <a:xfrm>
              <a:off x="19920984" y="20549104"/>
              <a:ext cx="7912262" cy="5679569"/>
              <a:chOff x="468525" y="1197939"/>
              <a:chExt cx="8434559" cy="5679569"/>
            </a:xfrm>
          </p:grpSpPr>
          <p:grpSp>
            <p:nvGrpSpPr>
              <p:cNvPr id="141" name="Group 140"/>
              <p:cNvGrpSpPr/>
              <p:nvPr/>
            </p:nvGrpSpPr>
            <p:grpSpPr>
              <a:xfrm>
                <a:off x="468525" y="1228547"/>
                <a:ext cx="4028831" cy="1080120"/>
                <a:chOff x="-66777" y="1386835"/>
                <a:chExt cx="4028831" cy="1080120"/>
              </a:xfrm>
            </p:grpSpPr>
            <p:sp>
              <p:nvSpPr>
                <p:cNvPr id="16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21694" y="1644322"/>
                  <a:ext cx="3240360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baseline="0" dirty="0" err="1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Alkanes</a:t>
                  </a:r>
                  <a:r>
                    <a:rPr lang="en-US" sz="1600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(Only odd numbered, mainly C</a:t>
                  </a:r>
                  <a:r>
                    <a:rPr lang="en-US" sz="16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27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</a:t>
                  </a:r>
                  <a:r>
                    <a:rPr lang="en-US" sz="16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29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C</a:t>
                  </a:r>
                  <a:r>
                    <a:rPr lang="en-US" sz="16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31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 </a:t>
                  </a:r>
                </a:p>
              </p:txBody>
            </p:sp>
            <p:pic>
              <p:nvPicPr>
                <p:cNvPr id="168" name="Picture 9"/>
                <p:cNvPicPr>
                  <a:picLocks noChangeAspect="1" noChangeArrowheads="1"/>
                </p:cNvPicPr>
                <p:nvPr/>
              </p:nvPicPr>
              <p:blipFill>
                <a:blip r:embed="rId11" cstate="print"/>
                <a:srcRect/>
                <a:stretch>
                  <a:fillRect/>
                </a:stretch>
              </p:blipFill>
              <p:spPr bwMode="auto">
                <a:xfrm>
                  <a:off x="127532" y="1644322"/>
                  <a:ext cx="736021" cy="700118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69" name="Oval 168"/>
                <p:cNvSpPr/>
                <p:nvPr/>
              </p:nvSpPr>
              <p:spPr>
                <a:xfrm>
                  <a:off x="-66777" y="1386835"/>
                  <a:ext cx="3970110" cy="1080120"/>
                </a:xfrm>
                <a:prstGeom prst="ellipse">
                  <a:avLst/>
                </a:prstGeom>
                <a:noFill/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1573736" y="2559949"/>
                <a:ext cx="4820337" cy="1440160"/>
                <a:chOff x="-783290" y="4068764"/>
                <a:chExt cx="4505515" cy="1368152"/>
              </a:xfrm>
            </p:grpSpPr>
            <p:sp>
              <p:nvSpPr>
                <p:cNvPr id="16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83039" y="4302240"/>
                  <a:ext cx="2792695" cy="9648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500" b="1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Wax </a:t>
                  </a:r>
                  <a:r>
                    <a:rPr lang="en-US" sz="1500" b="1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esters 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(Mainly C</a:t>
                  </a:r>
                  <a:r>
                    <a:rPr lang="en-US" sz="15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44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only even numbered, mainly formed with </a:t>
                  </a:r>
                  <a:r>
                    <a:rPr lang="en-US" sz="1500" baseline="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hexadecanoic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acid  or </a:t>
                  </a:r>
                  <a:r>
                    <a:rPr lang="en-US" sz="1500" baseline="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octacosanol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graphicFrame>
              <p:nvGraphicFramePr>
                <p:cNvPr id="162" name="Object 31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271949731"/>
                    </p:ext>
                  </p:extLst>
                </p:nvPr>
              </p:nvGraphicFramePr>
              <p:xfrm>
                <a:off x="-415534" y="4362354"/>
                <a:ext cx="1198573" cy="910453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3354" name="MDLDrawObject Class" r:id="rId12" imgW="857332" imgH="628675" progId="MDLDrawOLE.MDLDrawObject.1">
                        <p:embed/>
                      </p:oleObj>
                    </mc:Choice>
                    <mc:Fallback>
                      <p:oleObj name="MDLDrawObject Class" r:id="rId12" imgW="857332" imgH="628675" progId="MDLDrawOLE.MDLDrawObject.1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3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-415534" y="4362354"/>
                              <a:ext cx="1198573" cy="910453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163" name="Oval 162"/>
                <p:cNvSpPr/>
                <p:nvPr/>
              </p:nvSpPr>
              <p:spPr>
                <a:xfrm>
                  <a:off x="-783290" y="4068764"/>
                  <a:ext cx="4505515" cy="1368152"/>
                </a:xfrm>
                <a:prstGeom prst="ellipse">
                  <a:avLst/>
                </a:prstGeom>
                <a:noFill/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4" name="Group 143"/>
              <p:cNvGrpSpPr/>
              <p:nvPr/>
            </p:nvGrpSpPr>
            <p:grpSpPr>
              <a:xfrm>
                <a:off x="4572001" y="1197939"/>
                <a:ext cx="4283968" cy="1224136"/>
                <a:chOff x="3347865" y="4942355"/>
                <a:chExt cx="4283968" cy="1224136"/>
              </a:xfrm>
            </p:grpSpPr>
            <p:sp>
              <p:nvSpPr>
                <p:cNvPr id="15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629917" y="5288122"/>
                  <a:ext cx="2987824" cy="58477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GB" sz="1600" b="1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Fatty aldehydes </a:t>
                  </a:r>
                  <a:r>
                    <a:rPr lang="en-US" sz="1600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(Mainly C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26</a:t>
                  </a:r>
                  <a:r>
                    <a:rPr lang="en-US" sz="1600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to C</a:t>
                  </a:r>
                  <a:r>
                    <a:rPr lang="en-US" sz="160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34</a:t>
                  </a:r>
                  <a:r>
                    <a:rPr lang="en-US" sz="1400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  <a:endParaRPr lang="en-US" sz="1400" baseline="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60" name="Oval 159"/>
                <p:cNvSpPr/>
                <p:nvPr/>
              </p:nvSpPr>
              <p:spPr>
                <a:xfrm>
                  <a:off x="3347865" y="4942355"/>
                  <a:ext cx="4283968" cy="1224136"/>
                </a:xfrm>
                <a:prstGeom prst="ellipse">
                  <a:avLst/>
                </a:prstGeom>
                <a:noFill/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5" name="Group 144"/>
              <p:cNvGrpSpPr/>
              <p:nvPr/>
            </p:nvGrpSpPr>
            <p:grpSpPr>
              <a:xfrm>
                <a:off x="5407310" y="3932061"/>
                <a:ext cx="3419872" cy="1052736"/>
                <a:chOff x="6271406" y="5660253"/>
                <a:chExt cx="3419872" cy="1052736"/>
              </a:xfrm>
            </p:grpSpPr>
            <p:sp>
              <p:nvSpPr>
                <p:cNvPr id="155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7176436" y="5781142"/>
                  <a:ext cx="2339500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500" b="1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Fatty </a:t>
                  </a:r>
                  <a:r>
                    <a:rPr lang="en-US" sz="1500" b="1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Alcohols</a:t>
                  </a:r>
                  <a:r>
                    <a:rPr lang="en-US" sz="1500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(Only even numbered, mainly C</a:t>
                  </a:r>
                  <a:r>
                    <a:rPr lang="en-US" sz="15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24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C</a:t>
                  </a:r>
                  <a:r>
                    <a:rPr lang="en-US" sz="15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26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C</a:t>
                  </a:r>
                  <a:r>
                    <a:rPr lang="en-US" sz="15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28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pic>
              <p:nvPicPr>
                <p:cNvPr id="156" name="Picture 10"/>
                <p:cNvPicPr>
                  <a:picLocks noChangeAspect="1" noChangeArrowheads="1"/>
                </p:cNvPicPr>
                <p:nvPr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6543939" y="5946459"/>
                  <a:ext cx="732035" cy="583589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7" name="Oval 156"/>
                <p:cNvSpPr/>
                <p:nvPr/>
              </p:nvSpPr>
              <p:spPr>
                <a:xfrm>
                  <a:off x="6271406" y="5660253"/>
                  <a:ext cx="3419872" cy="1052736"/>
                </a:xfrm>
                <a:prstGeom prst="ellipse">
                  <a:avLst/>
                </a:prstGeom>
                <a:noFill/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468525" y="4076801"/>
                <a:ext cx="4695361" cy="1368152"/>
                <a:chOff x="3214550" y="1916561"/>
                <a:chExt cx="4437055" cy="1368152"/>
              </a:xfrm>
            </p:grpSpPr>
            <p:sp>
              <p:nvSpPr>
                <p:cNvPr id="151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415955" y="2229009"/>
                  <a:ext cx="3168352" cy="10156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500" b="1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Fatty </a:t>
                  </a:r>
                  <a:r>
                    <a:rPr lang="en-US" sz="1500" b="1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Acids 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(Mainly even numbered, predominately C</a:t>
                  </a:r>
                  <a:r>
                    <a:rPr lang="en-US" sz="15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16 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and C</a:t>
                  </a:r>
                  <a:r>
                    <a:rPr lang="en-US" sz="1500" baseline="-2500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18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with different degrees of </a:t>
                  </a:r>
                  <a:r>
                    <a:rPr lang="en-US" sz="1500" baseline="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unsaturation</a:t>
                  </a:r>
                  <a:r>
                    <a:rPr lang="en-US" sz="15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sp>
              <p:nvSpPr>
                <p:cNvPr id="153" name="Oval 152"/>
                <p:cNvSpPr/>
                <p:nvPr/>
              </p:nvSpPr>
              <p:spPr>
                <a:xfrm>
                  <a:off x="3214550" y="1916561"/>
                  <a:ext cx="4437055" cy="1368152"/>
                </a:xfrm>
                <a:prstGeom prst="ellipse">
                  <a:avLst/>
                </a:prstGeom>
                <a:noFill/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54" name="Picture 11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3297259" y="2269095"/>
                  <a:ext cx="961700" cy="819373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147" name="Group 146"/>
              <p:cNvGrpSpPr/>
              <p:nvPr/>
            </p:nvGrpSpPr>
            <p:grpSpPr>
              <a:xfrm>
                <a:off x="3416270" y="5248708"/>
                <a:ext cx="5486814" cy="1628800"/>
                <a:chOff x="3992334" y="5392724"/>
                <a:chExt cx="5486814" cy="1628800"/>
              </a:xfrm>
            </p:grpSpPr>
            <p:sp>
              <p:nvSpPr>
                <p:cNvPr id="14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6742844" y="5905553"/>
                  <a:ext cx="2736304" cy="83099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en-US" sz="1600" b="1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Sterols</a:t>
                  </a:r>
                  <a:r>
                    <a:rPr lang="en-US" sz="1600" baseline="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(cholesterol, </a:t>
                  </a:r>
                  <a:r>
                    <a:rPr lang="en-US" sz="1600" baseline="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campesterol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en-US" sz="1600" baseline="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stigmasterol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and </a:t>
                  </a:r>
                  <a:r>
                    <a:rPr lang="en-US" sz="1600" baseline="0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sitosterol</a:t>
                  </a:r>
                  <a:r>
                    <a:rPr lang="en-US" sz="1600" baseline="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</a:t>
                  </a:r>
                </a:p>
              </p:txBody>
            </p:sp>
            <p:pic>
              <p:nvPicPr>
                <p:cNvPr id="149" name="Object 2"/>
                <p:cNvPicPr>
                  <a:picLocks noChangeAspect="1" noChangeArrowheads="1"/>
                </p:cNvPicPr>
                <p:nvPr/>
              </p:nvPicPr>
              <p:blipFill>
                <a:blip r:embed="rId16" cstate="print"/>
                <a:srcRect/>
                <a:stretch>
                  <a:fillRect/>
                </a:stretch>
              </p:blipFill>
              <p:spPr bwMode="auto">
                <a:xfrm>
                  <a:off x="4529212" y="5471817"/>
                  <a:ext cx="2395610" cy="1296145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</p:spPr>
            </p:pic>
            <p:sp>
              <p:nvSpPr>
                <p:cNvPr id="150" name="Oval 149"/>
                <p:cNvSpPr/>
                <p:nvPr/>
              </p:nvSpPr>
              <p:spPr>
                <a:xfrm>
                  <a:off x="3992334" y="5392724"/>
                  <a:ext cx="5410911" cy="1628800"/>
                </a:xfrm>
                <a:prstGeom prst="ellipse">
                  <a:avLst/>
                </a:prstGeom>
                <a:noFill/>
                <a:ln w="3175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aphicFrame>
          <p:nvGraphicFramePr>
            <p:cNvPr id="28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8229342"/>
                </p:ext>
              </p:extLst>
            </p:nvPr>
          </p:nvGraphicFramePr>
          <p:xfrm>
            <a:off x="24132617" y="20881694"/>
            <a:ext cx="777047" cy="7084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55" name="CS ChemDraw Drawing" r:id="rId17" imgW="392764" imgH="470494" progId="ChemDraw.Document.6.0">
                    <p:embed/>
                  </p:oleObj>
                </mc:Choice>
                <mc:Fallback>
                  <p:oleObj name="CS ChemDraw Drawing" r:id="rId17" imgW="392764" imgH="470494" progId="ChemDraw.Document.6.0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24132617" y="20881694"/>
                          <a:ext cx="777047" cy="70840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14625805" y="19263610"/>
            <a:ext cx="6678477" cy="4324935"/>
            <a:chOff x="10216983" y="6337925"/>
            <a:chExt cx="5663808" cy="3366376"/>
          </a:xfrm>
        </p:grpSpPr>
        <p:pic>
          <p:nvPicPr>
            <p:cNvPr id="170" name="Picture 1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959" r="19034" b="40898"/>
            <a:stretch>
              <a:fillRect/>
            </a:stretch>
          </p:blipFill>
          <p:spPr bwMode="auto">
            <a:xfrm>
              <a:off x="10216983" y="6337925"/>
              <a:ext cx="2728200" cy="336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1" name="Picture 2" descr="IMG_1296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12" b="32544"/>
            <a:stretch>
              <a:fillRect/>
            </a:stretch>
          </p:blipFill>
          <p:spPr bwMode="auto">
            <a:xfrm>
              <a:off x="12945183" y="6337925"/>
              <a:ext cx="2935608" cy="33663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2" name="Picture 3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469" y="19553796"/>
            <a:ext cx="7368034" cy="4001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86051" y="23661095"/>
            <a:ext cx="128133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Extractions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of waxes from maize and sugarcane bagasse (SCB) were carried out using optimised conditions obtained using the factorial experimental design. Fractionation of crude waxes isolates different groups of hydrophobic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molecules,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resulting in wax fractions having distinct properties and melting points.</a:t>
            </a:r>
            <a:endParaRPr lang="en-GB" sz="3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86051" y="29829198"/>
            <a:ext cx="6855261" cy="31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4621478" y="17612164"/>
            <a:ext cx="14693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Waxes from maize and sugarcane bagasse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contain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 wide range of hydrophobic molecules ranging from long-chain hydrocarbons to wax esters.</a:t>
            </a:r>
            <a:endParaRPr lang="en-GB" sz="3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14976100" y="23776981"/>
            <a:ext cx="2822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ATM/50 </a:t>
            </a:r>
            <a:r>
              <a:rPr lang="en-GB" sz="24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Maize wax is a liquid at 50 </a:t>
            </a:r>
            <a:r>
              <a:rPr lang="en-GB" sz="24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GB" sz="2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TextBox 175"/>
          <p:cNvSpPr txBox="1"/>
          <p:nvPr/>
        </p:nvSpPr>
        <p:spPr>
          <a:xfrm>
            <a:off x="18380347" y="23776981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80 bar/35 </a:t>
            </a:r>
            <a:r>
              <a:rPr lang="en-GB" sz="2400" b="1" baseline="30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2400" b="1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2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– Maize wax is a yellow powder</a:t>
            </a:r>
            <a:endParaRPr lang="en-GB" sz="2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868785" y="38633922"/>
            <a:ext cx="13288429" cy="911225"/>
            <a:chOff x="15473169" y="39852876"/>
            <a:chExt cx="13430251" cy="911225"/>
          </a:xfrm>
        </p:grpSpPr>
        <p:sp>
          <p:nvSpPr>
            <p:cNvPr id="186" name="Rectangle 1500"/>
            <p:cNvSpPr>
              <a:spLocks noChangeArrowheads="1"/>
            </p:cNvSpPr>
            <p:nvPr/>
          </p:nvSpPr>
          <p:spPr bwMode="auto">
            <a:xfrm>
              <a:off x="15473170" y="39852876"/>
              <a:ext cx="13430250" cy="911225"/>
            </a:xfrm>
            <a:prstGeom prst="rect">
              <a:avLst/>
            </a:prstGeom>
            <a:solidFill>
              <a:srgbClr val="DBF5AD"/>
            </a:solidFill>
            <a:ln w="88900" algn="ctr">
              <a:solidFill>
                <a:schemeClr val="accent1">
                  <a:lumMod val="75000"/>
                </a:schemeClr>
              </a:solidFill>
              <a:miter lim="800000"/>
              <a:headEnd/>
              <a:tailEnd type="none" w="lg" len="med"/>
            </a:ln>
          </p:spPr>
          <p:txBody>
            <a:bodyPr lIns="86402" tIns="43201" rIns="86402" bIns="43201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8" name="Text Box 798"/>
            <p:cNvSpPr txBox="1">
              <a:spLocks noChangeArrowheads="1"/>
            </p:cNvSpPr>
            <p:nvPr/>
          </p:nvSpPr>
          <p:spPr bwMode="auto">
            <a:xfrm>
              <a:off x="15473169" y="39852876"/>
              <a:ext cx="13430251" cy="872042"/>
            </a:xfrm>
            <a:prstGeom prst="rect">
              <a:avLst/>
            </a:prstGeom>
            <a:noFill/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  <p:txBody>
            <a:bodyPr wrap="square" lIns="86369" tIns="43184" rIns="86369" bIns="43184">
              <a:spAutoFit/>
            </a:bodyPr>
            <a:lstStyle/>
            <a:p>
              <a:pPr algn="ctr" defTabSz="865188"/>
              <a:r>
                <a:rPr lang="en-US" sz="5100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References</a:t>
              </a:r>
              <a:endParaRPr lang="en-US" sz="5100" dirty="0">
                <a:solidFill>
                  <a:srgbClr val="00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91" name="Chart 19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769161"/>
              </p:ext>
            </p:extLst>
          </p:nvPr>
        </p:nvGraphicFramePr>
        <p:xfrm>
          <a:off x="16868179" y="33717631"/>
          <a:ext cx="10281277" cy="4614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2414016" y="34841416"/>
            <a:ext cx="11491965" cy="3490231"/>
            <a:chOff x="17156211" y="28970756"/>
            <a:chExt cx="10352655" cy="3121391"/>
          </a:xfrm>
        </p:grpSpPr>
        <p:pic>
          <p:nvPicPr>
            <p:cNvPr id="65" name="Picture 2" descr="C:\Users\Andrew Hunt\Desktop\vlcsnap-137826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56211" y="29491528"/>
              <a:ext cx="3452085" cy="2600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6" name="Picture 3" descr="C:\Users\Andrew Hunt\Desktop\Sugarcane.png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08296" y="29491529"/>
              <a:ext cx="3467490" cy="2600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4" descr="C:\Users\Andrew Hunt\Desktop\Maize.png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53945" y="29500955"/>
              <a:ext cx="3454921" cy="25911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TextBox 67"/>
            <p:cNvSpPr txBox="1"/>
            <p:nvPr/>
          </p:nvSpPr>
          <p:spPr>
            <a:xfrm>
              <a:off x="17680372" y="28970756"/>
              <a:ext cx="2617993" cy="48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Reference Blank</a:t>
              </a:r>
              <a:endParaRPr lang="en-GB" sz="26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714084" y="28999087"/>
              <a:ext cx="1768404" cy="48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Sugarcane</a:t>
              </a:r>
              <a:endParaRPr lang="en-GB" sz="26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533981" y="28970757"/>
              <a:ext cx="1022204" cy="4893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600" b="1" baseline="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Maize</a:t>
              </a:r>
              <a:endParaRPr lang="en-GB" sz="2600" b="1" baseline="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03908" y="28059483"/>
            <a:ext cx="2879678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Foam control in horizontal axis washing machines is an important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issue. Due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to the mechanical agitation, elevated temperature and high surfactant concentration, an excess of foam can be generated resulting in adverse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effects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on washing performance related to impaired movement of the laundry itself and inefficient rinsing and drainage of the machine.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Besides that,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electronic parts of the washing machine may be damaged. Several types of antifoam substances are used for foam control, although they have a negative impact on the environment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4,5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: phosphates (eutrophication), nitrogen-containing compounds (possible carcinogenetic by-products nitrosamines), organic silicon compounds (persistent) and </a:t>
            </a:r>
            <a:r>
              <a:rPr lang="en-GB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fluoro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compounds. At the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moment,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carboxylates are used in ecological laundry detergents. Another option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renewable hydrocarbons, like waxes, as presented here. The waxes should have a melting point range between 30-50°C and low saponification values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3200" i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9819" y="32294500"/>
            <a:ext cx="143527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wax samples were tested in the washing machine formulations. In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reference blank </a:t>
            </a:r>
            <a:r>
              <a:rPr lang="en-GB" sz="3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en-GB" sz="3200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defoaming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 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</a:t>
            </a:r>
            <a:r>
              <a:rPr lang="en-GB" sz="3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3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 in the </a:t>
            </a:r>
            <a:r>
              <a:rPr lang="en-GB" sz="3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 </a:t>
            </a:r>
            <a:r>
              <a:rPr lang="en-GB" sz="3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washing machine test 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aseline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wax 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added to investigate 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GB" sz="3200" baseline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defoaming</a:t>
            </a:r>
            <a:r>
              <a:rPr lang="en-GB" sz="3200" baseline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properties in a washing machine run. </a:t>
            </a:r>
            <a:endParaRPr lang="en-GB" sz="3200" baseline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1594" y="31670152"/>
            <a:ext cx="28796787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Washing Machine Tests (real-life situation)</a:t>
            </a:r>
            <a:endParaRPr lang="en-GB" sz="3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725105" y="32346691"/>
            <a:ext cx="13890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height of the foam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measured every 5 minutes in order to investigate the efficiency of the wax as a </a:t>
            </a:r>
            <a:r>
              <a:rPr lang="en-GB" sz="3200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defoaming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agent.</a:t>
            </a:r>
            <a:endParaRPr lang="en-GB" sz="3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4771" y="4601717"/>
            <a:ext cx="1669582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8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Thomas M. Attard, Andrew J. Hunt and Elke Theeuwes</a:t>
            </a:r>
            <a:endParaRPr lang="en-GB" sz="38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731422" y="27475045"/>
            <a:ext cx="28817131" cy="61555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3400" b="1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Foam control in laundry applications</a:t>
            </a:r>
            <a:endParaRPr lang="en-GB" sz="3400" b="1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50392" y="5778526"/>
            <a:ext cx="169145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Since the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1990’s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, decreasing fossil reserves, rising oil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prices and concerns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over security of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supply and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sustainability have led to a global policy shift back towards the use of biomass as a local, renewable and low carbon feedstock. </a:t>
            </a:r>
            <a:endParaRPr lang="en-GB" sz="320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0" dirty="0" err="1">
                <a:latin typeface="Arial" panose="020B0604020202020204" pitchFamily="34" charset="0"/>
                <a:cs typeface="Arial" panose="020B0604020202020204" pitchFamily="34" charset="0"/>
              </a:rPr>
              <a:t>biorefinery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concept that has emerged is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analogous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to today’s petroleum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refineries that convert the biomass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into multiple value-added products including energy, chemical and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materials.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GB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Extraction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of valuable phytochemicals, prior to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more destructive processes,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can significantly increase the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range of products and potentially improve the overall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financial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returns.</a:t>
            </a:r>
            <a:r>
              <a:rPr lang="en-GB" sz="32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GB" sz="32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76" name="Picture 10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563" y="15012804"/>
            <a:ext cx="9162930" cy="4595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92232" y="40743967"/>
            <a:ext cx="184731" cy="31803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5139988" y="39766302"/>
            <a:ext cx="14377046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1700" baseline="0" dirty="0" smtClean="0"/>
              <a:t>V</a:t>
            </a:r>
            <a:r>
              <a:rPr lang="en-GB" sz="1700" baseline="0" dirty="0"/>
              <a:t>. L. </a:t>
            </a:r>
            <a:r>
              <a:rPr lang="en-GB" sz="1700" baseline="0" dirty="0" err="1"/>
              <a:t>Budarin</a:t>
            </a:r>
            <a:r>
              <a:rPr lang="en-GB" sz="1700" baseline="0" dirty="0"/>
              <a:t>, P. S. </a:t>
            </a:r>
            <a:r>
              <a:rPr lang="en-GB" sz="1700" baseline="0" dirty="0" err="1"/>
              <a:t>Shuttleworth</a:t>
            </a:r>
            <a:r>
              <a:rPr lang="en-GB" sz="1700" baseline="0" dirty="0"/>
              <a:t>, J. R. Dodson, A. J. Hunt, B. </a:t>
            </a:r>
            <a:r>
              <a:rPr lang="en-GB" sz="1700" baseline="0" dirty="0" err="1"/>
              <a:t>Lanigan</a:t>
            </a:r>
            <a:r>
              <a:rPr lang="en-GB" sz="1700" baseline="0" dirty="0"/>
              <a:t>, R. Marriott, K. J. </a:t>
            </a:r>
            <a:r>
              <a:rPr lang="en-GB" sz="1700" baseline="0" dirty="0" err="1"/>
              <a:t>Milkowski</a:t>
            </a:r>
            <a:r>
              <a:rPr lang="en-GB" sz="1700" baseline="0" dirty="0"/>
              <a:t>, A. J. Wilson, S. W. </a:t>
            </a:r>
            <a:r>
              <a:rPr lang="en-GB" sz="1700" baseline="0" dirty="0" smtClean="0"/>
              <a:t>Breeden</a:t>
            </a:r>
            <a:r>
              <a:rPr lang="en-GB" sz="1700" baseline="0" dirty="0"/>
              <a:t>, J. Fan, E. H. K. Sin and J. H. Clark, </a:t>
            </a:r>
            <a:r>
              <a:rPr lang="en-GB" sz="1700" i="1" baseline="0" dirty="0"/>
              <a:t>Energy &amp; Environmental </a:t>
            </a:r>
            <a:r>
              <a:rPr lang="en-GB" sz="1700" i="1" baseline="0" dirty="0" smtClean="0"/>
              <a:t>Science</a:t>
            </a:r>
            <a:r>
              <a:rPr lang="en-GB" sz="1700" baseline="0" dirty="0" smtClean="0"/>
              <a:t>,2011, </a:t>
            </a:r>
            <a:r>
              <a:rPr lang="en-GB" sz="1700" b="1" baseline="0" dirty="0"/>
              <a:t>4</a:t>
            </a:r>
            <a:r>
              <a:rPr lang="en-GB" sz="1700" baseline="0" dirty="0"/>
              <a:t>, </a:t>
            </a:r>
            <a:r>
              <a:rPr lang="en-GB" sz="1700" baseline="0" dirty="0" smtClean="0"/>
              <a:t>471-479.</a:t>
            </a:r>
          </a:p>
          <a:p>
            <a:pPr marL="342900" indent="-342900">
              <a:buAutoNum type="arabicPeriod"/>
            </a:pPr>
            <a:r>
              <a:rPr lang="en-GB" sz="1700" baseline="0" dirty="0"/>
              <a:t>J. H. Clark, V. </a:t>
            </a:r>
            <a:r>
              <a:rPr lang="en-GB" sz="1700" baseline="0" dirty="0" err="1"/>
              <a:t>Budarin</a:t>
            </a:r>
            <a:r>
              <a:rPr lang="en-GB" sz="1700" baseline="0" dirty="0"/>
              <a:t>, F. E. I. </a:t>
            </a:r>
            <a:r>
              <a:rPr lang="en-GB" sz="1700" baseline="0" dirty="0" err="1"/>
              <a:t>Deswarte</a:t>
            </a:r>
            <a:r>
              <a:rPr lang="en-GB" sz="1700" baseline="0" dirty="0"/>
              <a:t>, J. J. E. Hardy, F. M. </a:t>
            </a:r>
            <a:r>
              <a:rPr lang="en-GB" sz="1700" baseline="0" dirty="0" err="1"/>
              <a:t>Kerton</a:t>
            </a:r>
            <a:r>
              <a:rPr lang="en-GB" sz="1700" baseline="0" dirty="0"/>
              <a:t>, A. J. Hunt, R. </a:t>
            </a:r>
            <a:r>
              <a:rPr lang="en-GB" sz="1700" baseline="0" dirty="0" err="1"/>
              <a:t>Luque</a:t>
            </a:r>
            <a:r>
              <a:rPr lang="en-GB" sz="1700" baseline="0" dirty="0"/>
              <a:t>, D. J. </a:t>
            </a:r>
            <a:r>
              <a:rPr lang="en-GB" sz="1700" baseline="0" dirty="0" err="1"/>
              <a:t>Macquarrie</a:t>
            </a:r>
            <a:r>
              <a:rPr lang="en-GB" sz="1700" baseline="0" dirty="0"/>
              <a:t>, K. </a:t>
            </a:r>
            <a:r>
              <a:rPr lang="en-GB" sz="1700" baseline="0" dirty="0" err="1"/>
              <a:t>Milkowski</a:t>
            </a:r>
            <a:r>
              <a:rPr lang="en-GB" sz="1700" baseline="0" dirty="0"/>
              <a:t>, A. Rodriguez, O. Samuel, S. J. </a:t>
            </a:r>
            <a:r>
              <a:rPr lang="en-GB" sz="1700" baseline="0" dirty="0" err="1"/>
              <a:t>Tavener</a:t>
            </a:r>
            <a:r>
              <a:rPr lang="en-GB" sz="1700" baseline="0" dirty="0"/>
              <a:t>, R. J. White and A. J. Wilson, </a:t>
            </a:r>
            <a:r>
              <a:rPr lang="en-GB" sz="1700" i="1" baseline="0" dirty="0"/>
              <a:t>Green Chemistry</a:t>
            </a:r>
            <a:r>
              <a:rPr lang="en-GB" sz="1700" baseline="0" dirty="0" smtClean="0"/>
              <a:t>, 2006, </a:t>
            </a:r>
            <a:r>
              <a:rPr lang="en-GB" sz="1700" b="1" baseline="0" dirty="0"/>
              <a:t>8</a:t>
            </a:r>
            <a:r>
              <a:rPr lang="en-GB" sz="1700" baseline="0" dirty="0"/>
              <a:t>, </a:t>
            </a:r>
            <a:r>
              <a:rPr lang="en-GB" sz="1700" baseline="0" dirty="0" smtClean="0"/>
              <a:t>853-860.</a:t>
            </a:r>
          </a:p>
          <a:p>
            <a:pPr marL="342900" indent="-342900">
              <a:buAutoNum type="arabicPeriod"/>
            </a:pPr>
            <a:r>
              <a:rPr lang="en-GB" sz="1700" baseline="0" dirty="0" smtClean="0"/>
              <a:t>F</a:t>
            </a:r>
            <a:r>
              <a:rPr lang="en-GB" sz="1700" baseline="0" dirty="0"/>
              <a:t>. E. I. </a:t>
            </a:r>
            <a:r>
              <a:rPr lang="en-GB" sz="1700" baseline="0" dirty="0" err="1"/>
              <a:t>Deswarte</a:t>
            </a:r>
            <a:r>
              <a:rPr lang="en-GB" sz="1700" baseline="0" dirty="0"/>
              <a:t>, J. H. Clark, J. J. E. Hardy and P. M. Rose, </a:t>
            </a:r>
            <a:r>
              <a:rPr lang="en-GB" sz="1700" baseline="0" dirty="0" smtClean="0"/>
              <a:t>2006, </a:t>
            </a:r>
            <a:r>
              <a:rPr lang="en-GB" sz="1700" i="1" baseline="0" dirty="0" smtClean="0"/>
              <a:t>Green </a:t>
            </a:r>
            <a:r>
              <a:rPr lang="en-GB" sz="1700" i="1" baseline="0" dirty="0"/>
              <a:t>Chemistry</a:t>
            </a:r>
            <a:r>
              <a:rPr lang="en-GB" sz="1700" baseline="0" dirty="0"/>
              <a:t>, </a:t>
            </a:r>
            <a:r>
              <a:rPr lang="en-GB" sz="1700" b="1" baseline="0" dirty="0"/>
              <a:t>8</a:t>
            </a:r>
            <a:r>
              <a:rPr lang="en-GB" sz="1700" baseline="0" dirty="0"/>
              <a:t>, </a:t>
            </a:r>
            <a:r>
              <a:rPr lang="en-GB" sz="1700" baseline="0" dirty="0" smtClean="0"/>
              <a:t>39-42.</a:t>
            </a:r>
          </a:p>
          <a:p>
            <a:pPr marL="342900" indent="-342900">
              <a:buAutoNum type="arabicPeriod"/>
            </a:pPr>
            <a:r>
              <a:rPr lang="en-GB" sz="1700" baseline="0" dirty="0"/>
              <a:t>http://ec.europa.eu/environment/ecolabel/documents/did_list/didlist_part_a_en.pdf	</a:t>
            </a:r>
            <a:endParaRPr lang="en-GB" sz="1700" baseline="0" dirty="0" smtClean="0"/>
          </a:p>
          <a:p>
            <a:pPr marL="342900" indent="-342900">
              <a:buAutoNum type="arabicPeriod"/>
            </a:pPr>
            <a:r>
              <a:rPr lang="en-GB" sz="1700" baseline="0" dirty="0" smtClean="0"/>
              <a:t>H. </a:t>
            </a:r>
            <a:r>
              <a:rPr lang="en-GB" sz="1700" baseline="0" dirty="0" err="1" smtClean="0"/>
              <a:t>Ferch</a:t>
            </a:r>
            <a:r>
              <a:rPr lang="en-GB" sz="1700" baseline="0" dirty="0" smtClean="0"/>
              <a:t> and W. </a:t>
            </a:r>
            <a:r>
              <a:rPr lang="en-GB" sz="1700" baseline="0" dirty="0" err="1" smtClean="0"/>
              <a:t>Leonhardt</a:t>
            </a:r>
            <a:r>
              <a:rPr lang="en-GB" sz="1700" baseline="0" dirty="0" smtClean="0"/>
              <a:t>. Foam Control in </a:t>
            </a:r>
            <a:r>
              <a:rPr lang="en-GB" sz="1700" baseline="0" dirty="0"/>
              <a:t>D</a:t>
            </a:r>
            <a:r>
              <a:rPr lang="en-GB" sz="1700" baseline="0" dirty="0" smtClean="0"/>
              <a:t>etergent Products. In </a:t>
            </a:r>
            <a:r>
              <a:rPr lang="en-GB" sz="1700" i="1" baseline="0" dirty="0" err="1" smtClean="0"/>
              <a:t>Defoaming</a:t>
            </a:r>
            <a:r>
              <a:rPr lang="en-GB" sz="1700" i="1" baseline="0" dirty="0" smtClean="0"/>
              <a:t> Theory and Industrial Applications</a:t>
            </a:r>
            <a:r>
              <a:rPr lang="en-GB" sz="1700" baseline="0" dirty="0" smtClean="0"/>
              <a:t> edited by P.R. Garrett, 1993, 221-268.</a:t>
            </a:r>
          </a:p>
          <a:p>
            <a:pPr marL="342900" indent="-342900">
              <a:buAutoNum type="arabicPeriod"/>
            </a:pPr>
            <a:endParaRPr lang="en-GB" sz="1300" baseline="0" dirty="0" smtClean="0"/>
          </a:p>
          <a:p>
            <a:pPr marL="342900" indent="-342900">
              <a:buAutoNum type="arabicPeriod"/>
            </a:pPr>
            <a:endParaRPr lang="en-GB" sz="1300" baseline="0" dirty="0" smtClean="0"/>
          </a:p>
          <a:p>
            <a:pPr marL="342900" indent="-342900">
              <a:buAutoNum type="arabicPeriod"/>
            </a:pPr>
            <a:endParaRPr lang="en-GB" sz="1300" dirty="0" smtClean="0"/>
          </a:p>
          <a:p>
            <a:pPr marL="342900" indent="-342900">
              <a:buAutoNum type="arabicPeriod"/>
            </a:pPr>
            <a:endParaRPr lang="en-GB" sz="1400" dirty="0"/>
          </a:p>
          <a:p>
            <a:r>
              <a:rPr lang="en-GB" sz="1400" dirty="0" smtClean="0"/>
              <a:t> </a:t>
            </a:r>
            <a:endParaRPr lang="en-GB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814453" y="39615453"/>
            <a:ext cx="134222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Waxes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from maize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and sugarcane bagasse have been successfully extracted and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fractionated using supercritical carbon dioxide.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Washing machine tests have shown that the waxes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are promising </a:t>
            </a:r>
            <a:r>
              <a:rPr lang="en-GB" sz="3200" baseline="0" dirty="0">
                <a:latin typeface="Arial" panose="020B0604020202020204" pitchFamily="34" charset="0"/>
                <a:cs typeface="Arial" panose="020B0604020202020204" pitchFamily="34" charset="0"/>
              </a:rPr>
              <a:t>antifoaming </a:t>
            </a:r>
            <a:r>
              <a:rPr lang="en-GB" sz="3200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agents. Tests on the performance of the surfactants in the presence of the waxes will be carried out. </a:t>
            </a:r>
            <a:endParaRPr lang="en-GB" sz="320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83" name="Picture 230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403" y="95736"/>
            <a:ext cx="4277357" cy="2586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231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3428" y="89894"/>
            <a:ext cx="4161015" cy="251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64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669933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sng" algn="ctr">
          <a:solidFill>
            <a:srgbClr val="669933"/>
          </a:solidFill>
          <a:prstDash val="solid"/>
          <a:round/>
          <a:headEnd type="none" w="med" len="med"/>
          <a:tailEnd type="none" w="lg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5988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3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833</Words>
  <Application>Microsoft Office PowerPoint</Application>
  <PresentationFormat>Custom</PresentationFormat>
  <Paragraphs>49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Default Design</vt:lpstr>
      <vt:lpstr>MDLDrawObject Class</vt:lpstr>
      <vt:lpstr>CS ChemDraw Drawing</vt:lpstr>
      <vt:lpstr>PowerPoint Presentation</vt:lpstr>
    </vt:vector>
  </TitlesOfParts>
  <Company>greenchem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Krzysztof Milkowski</dc:creator>
  <cp:lastModifiedBy>Readshaw, AE</cp:lastModifiedBy>
  <cp:revision>359</cp:revision>
  <cp:lastPrinted>2014-06-04T14:42:39Z</cp:lastPrinted>
  <dcterms:created xsi:type="dcterms:W3CDTF">2006-08-16T10:08:02Z</dcterms:created>
  <dcterms:modified xsi:type="dcterms:W3CDTF">2014-06-13T07:14:47Z</dcterms:modified>
</cp:coreProperties>
</file>